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Nunito"/>
      <p:regular r:id="rId17"/>
      <p:bold r:id="rId18"/>
      <p:italic r:id="rId19"/>
      <p:boldItalic r:id="rId20"/>
    </p:embeddedFont>
    <p:embeddedFont>
      <p:font typeface="EB Garamond"/>
      <p:regular r:id="rId21"/>
      <p:bold r:id="rId22"/>
      <p:italic r:id="rId23"/>
      <p:boldItalic r:id="rId24"/>
    </p:embeddedFont>
    <p:embeddedFont>
      <p:font typeface="EB Garamond ExtraBold"/>
      <p:bold r:id="rId25"/>
      <p:boldItalic r:id="rId26"/>
    </p:embeddedFont>
    <p:embeddedFont>
      <p:font typeface="Merriweather Black"/>
      <p:bold r:id="rId27"/>
      <p:boldItalic r:id="rId28"/>
    </p:embeddedFont>
    <p:embeddedFont>
      <p:font typeface="Lora Medium"/>
      <p:regular r:id="rId29"/>
      <p:bold r:id="rId30"/>
      <p:italic r:id="rId31"/>
      <p:boldItalic r:id="rId32"/>
    </p:embeddedFont>
    <p:embeddedFont>
      <p:font typeface="Source Code Pro Light"/>
      <p:regular r:id="rId33"/>
      <p:bold r:id="rId34"/>
      <p:italic r:id="rId35"/>
      <p:boldItalic r:id="rId36"/>
    </p:embeddedFont>
    <p:embeddedFont>
      <p:font typeface="Roboto"/>
      <p:regular r:id="rId37"/>
      <p:bold r:id="rId38"/>
      <p:italic r:id="rId39"/>
      <p:boldItalic r:id="rId40"/>
    </p:embeddedFont>
    <p:embeddedFont>
      <p:font typeface="Lobster"/>
      <p:regular r:id="rId41"/>
    </p:embeddedFont>
    <p:embeddedFont>
      <p:font typeface="EB Garamond Medium"/>
      <p:regular r:id="rId42"/>
      <p:bold r:id="rId43"/>
      <p:italic r:id="rId44"/>
      <p:boldItalic r:id="rId45"/>
    </p:embeddedFont>
    <p:embeddedFont>
      <p:font typeface="Source Code Pro"/>
      <p:regular r:id="rId46"/>
      <p:bold r:id="rId47"/>
      <p:italic r:id="rId48"/>
      <p:boldItalic r:id="rId49"/>
    </p:embeddedFont>
    <p:embeddedFont>
      <p:font typeface="EB Garamond SemiBold"/>
      <p:regular r:id="rId50"/>
      <p:bold r:id="rId51"/>
      <p:italic r:id="rId52"/>
      <p:boldItalic r:id="rId53"/>
    </p:embeddedFont>
    <p:embeddedFont>
      <p:font typeface="Lora"/>
      <p:regular r:id="rId54"/>
      <p:bold r:id="rId55"/>
      <p:italic r:id="rId56"/>
      <p:boldItalic r:id="rId57"/>
    </p:embeddedFont>
    <p:embeddedFont>
      <p:font typeface="Oswald"/>
      <p:regular r:id="rId58"/>
      <p:bold r:id="rId59"/>
    </p:embeddedFont>
    <p:embeddedFont>
      <p:font typeface="Merriweather"/>
      <p:regular r:id="rId60"/>
      <p:bold r:id="rId61"/>
      <p:italic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42" Type="http://schemas.openxmlformats.org/officeDocument/2006/relationships/font" Target="fonts/EBGaramondMedium-regular.fntdata"/><Relationship Id="rId41" Type="http://schemas.openxmlformats.org/officeDocument/2006/relationships/font" Target="fonts/Lobster-regular.fntdata"/><Relationship Id="rId44" Type="http://schemas.openxmlformats.org/officeDocument/2006/relationships/font" Target="fonts/EBGaramondMedium-italic.fntdata"/><Relationship Id="rId43" Type="http://schemas.openxmlformats.org/officeDocument/2006/relationships/font" Target="fonts/EBGaramondMedium-bold.fntdata"/><Relationship Id="rId46" Type="http://schemas.openxmlformats.org/officeDocument/2006/relationships/font" Target="fonts/SourceCodePro-regular.fntdata"/><Relationship Id="rId45" Type="http://schemas.openxmlformats.org/officeDocument/2006/relationships/font" Target="fonts/EBGaramondMedium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SourceCodePro-italic.fntdata"/><Relationship Id="rId47" Type="http://schemas.openxmlformats.org/officeDocument/2006/relationships/font" Target="fonts/SourceCodePro-bold.fntdata"/><Relationship Id="rId49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oraMedium-italic.fntdata"/><Relationship Id="rId30" Type="http://schemas.openxmlformats.org/officeDocument/2006/relationships/font" Target="fonts/LoraMedium-bold.fntdata"/><Relationship Id="rId33" Type="http://schemas.openxmlformats.org/officeDocument/2006/relationships/font" Target="fonts/SourceCodeProLight-regular.fntdata"/><Relationship Id="rId32" Type="http://schemas.openxmlformats.org/officeDocument/2006/relationships/font" Target="fonts/LoraMedium-boldItalic.fntdata"/><Relationship Id="rId35" Type="http://schemas.openxmlformats.org/officeDocument/2006/relationships/font" Target="fonts/SourceCodeProLight-italic.fntdata"/><Relationship Id="rId34" Type="http://schemas.openxmlformats.org/officeDocument/2006/relationships/font" Target="fonts/SourceCodeProLight-bold.fntdata"/><Relationship Id="rId37" Type="http://schemas.openxmlformats.org/officeDocument/2006/relationships/font" Target="fonts/Roboto-regular.fntdata"/><Relationship Id="rId36" Type="http://schemas.openxmlformats.org/officeDocument/2006/relationships/font" Target="fonts/SourceCodeProLight-boldItalic.fntdata"/><Relationship Id="rId39" Type="http://schemas.openxmlformats.org/officeDocument/2006/relationships/font" Target="fonts/Roboto-italic.fntdata"/><Relationship Id="rId38" Type="http://schemas.openxmlformats.org/officeDocument/2006/relationships/font" Target="fonts/Roboto-bold.fntdata"/><Relationship Id="rId62" Type="http://schemas.openxmlformats.org/officeDocument/2006/relationships/font" Target="fonts/Merriweather-italic.fntdata"/><Relationship Id="rId61" Type="http://schemas.openxmlformats.org/officeDocument/2006/relationships/font" Target="fonts/Merriweather-bold.fntdata"/><Relationship Id="rId20" Type="http://schemas.openxmlformats.org/officeDocument/2006/relationships/font" Target="fonts/Nunito-boldItalic.fntdata"/><Relationship Id="rId63" Type="http://schemas.openxmlformats.org/officeDocument/2006/relationships/font" Target="fonts/Merriweather-boldItalic.fntdata"/><Relationship Id="rId22" Type="http://schemas.openxmlformats.org/officeDocument/2006/relationships/font" Target="fonts/EBGaramond-bold.fntdata"/><Relationship Id="rId21" Type="http://schemas.openxmlformats.org/officeDocument/2006/relationships/font" Target="fonts/EBGaramond-regular.fntdata"/><Relationship Id="rId24" Type="http://schemas.openxmlformats.org/officeDocument/2006/relationships/font" Target="fonts/EBGaramond-boldItalic.fntdata"/><Relationship Id="rId23" Type="http://schemas.openxmlformats.org/officeDocument/2006/relationships/font" Target="fonts/EBGaramond-italic.fntdata"/><Relationship Id="rId60" Type="http://schemas.openxmlformats.org/officeDocument/2006/relationships/font" Target="fonts/Merriweather-regular.fntdata"/><Relationship Id="rId26" Type="http://schemas.openxmlformats.org/officeDocument/2006/relationships/font" Target="fonts/EBGaramondExtraBold-boldItalic.fntdata"/><Relationship Id="rId25" Type="http://schemas.openxmlformats.org/officeDocument/2006/relationships/font" Target="fonts/EBGaramondExtraBold-bold.fntdata"/><Relationship Id="rId28" Type="http://schemas.openxmlformats.org/officeDocument/2006/relationships/font" Target="fonts/MerriweatherBlack-boldItalic.fntdata"/><Relationship Id="rId27" Type="http://schemas.openxmlformats.org/officeDocument/2006/relationships/font" Target="fonts/MerriweatherBlack-bold.fntdata"/><Relationship Id="rId29" Type="http://schemas.openxmlformats.org/officeDocument/2006/relationships/font" Target="fonts/LoraMedium-regular.fntdata"/><Relationship Id="rId51" Type="http://schemas.openxmlformats.org/officeDocument/2006/relationships/font" Target="fonts/EBGaramondSemiBold-bold.fntdata"/><Relationship Id="rId50" Type="http://schemas.openxmlformats.org/officeDocument/2006/relationships/font" Target="fonts/EBGaramondSemiBold-regular.fntdata"/><Relationship Id="rId53" Type="http://schemas.openxmlformats.org/officeDocument/2006/relationships/font" Target="fonts/EBGaramondSemiBold-boldItalic.fntdata"/><Relationship Id="rId52" Type="http://schemas.openxmlformats.org/officeDocument/2006/relationships/font" Target="fonts/EBGaramondSemiBold-italic.fntdata"/><Relationship Id="rId11" Type="http://schemas.openxmlformats.org/officeDocument/2006/relationships/slide" Target="slides/slide6.xml"/><Relationship Id="rId55" Type="http://schemas.openxmlformats.org/officeDocument/2006/relationships/font" Target="fonts/Lora-bold.fntdata"/><Relationship Id="rId10" Type="http://schemas.openxmlformats.org/officeDocument/2006/relationships/slide" Target="slides/slide5.xml"/><Relationship Id="rId54" Type="http://schemas.openxmlformats.org/officeDocument/2006/relationships/font" Target="fonts/Lora-regular.fntdata"/><Relationship Id="rId13" Type="http://schemas.openxmlformats.org/officeDocument/2006/relationships/slide" Target="slides/slide8.xml"/><Relationship Id="rId57" Type="http://schemas.openxmlformats.org/officeDocument/2006/relationships/font" Target="fonts/Lora-boldItalic.fntdata"/><Relationship Id="rId12" Type="http://schemas.openxmlformats.org/officeDocument/2006/relationships/slide" Target="slides/slide7.xml"/><Relationship Id="rId56" Type="http://schemas.openxmlformats.org/officeDocument/2006/relationships/font" Target="fonts/Lora-italic.fntdata"/><Relationship Id="rId15" Type="http://schemas.openxmlformats.org/officeDocument/2006/relationships/slide" Target="slides/slide10.xml"/><Relationship Id="rId59" Type="http://schemas.openxmlformats.org/officeDocument/2006/relationships/font" Target="fonts/Oswald-bold.fntdata"/><Relationship Id="rId14" Type="http://schemas.openxmlformats.org/officeDocument/2006/relationships/slide" Target="slides/slide9.xml"/><Relationship Id="rId58" Type="http://schemas.openxmlformats.org/officeDocument/2006/relationships/font" Target="fonts/Oswald-regular.fntdata"/><Relationship Id="rId17" Type="http://schemas.openxmlformats.org/officeDocument/2006/relationships/font" Target="fonts/Nunito-regular.fntdata"/><Relationship Id="rId16" Type="http://schemas.openxmlformats.org/officeDocument/2006/relationships/slide" Target="slides/slide11.xml"/><Relationship Id="rId19" Type="http://schemas.openxmlformats.org/officeDocument/2006/relationships/font" Target="fonts/Nunito-italic.fntdata"/><Relationship Id="rId18" Type="http://schemas.openxmlformats.org/officeDocument/2006/relationships/font" Target="fonts/Nunito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b92310e04f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b92310e04f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b92310e04f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b92310e04f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b92310e04f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b92310e04f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b92310e04f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b92310e04f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b92310e04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b92310e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b9611e97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b9611e97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b92310e04f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b92310e04f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b95a7c731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b95a7c73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b92310e04f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b92310e04f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b92310e04f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b92310e04f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7.jp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1D63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264250" y="438325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rgbClr val="000000"/>
                </a:solidFill>
              </a:rPr>
              <a:t>-: WELCOMES :-</a:t>
            </a:r>
            <a:endParaRPr sz="2900">
              <a:solidFill>
                <a:srgbClr val="000000"/>
              </a:solidFill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925" y="249650"/>
            <a:ext cx="8314151" cy="4133601"/>
          </a:xfrm>
          <a:prstGeom prst="rect">
            <a:avLst/>
          </a:prstGeom>
          <a:noFill/>
          <a:ln cap="flat" cmpd="sng" w="38100">
            <a:solidFill>
              <a:srgbClr val="E91D6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4" name="Google Shape;64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92828" y="4468900"/>
            <a:ext cx="577922" cy="6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598D"/>
            </a:gs>
            <a:gs pos="28000">
              <a:srgbClr val="CE396D"/>
            </a:gs>
            <a:gs pos="42000">
              <a:srgbClr val="C63165"/>
            </a:gs>
            <a:gs pos="75000">
              <a:srgbClr val="BE295D"/>
            </a:gs>
            <a:gs pos="100000">
              <a:srgbClr val="AD194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rgbClr val="0D0909"/>
                </a:solidFill>
                <a:latin typeface="Lora Medium"/>
                <a:ea typeface="Lora Medium"/>
                <a:cs typeface="Lora Medium"/>
                <a:sym typeface="Lora Medium"/>
              </a:rPr>
              <a:t>Bibliography :</a:t>
            </a:r>
            <a:endParaRPr sz="3800">
              <a:solidFill>
                <a:srgbClr val="0D0909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311700" y="1672200"/>
            <a:ext cx="5808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0D090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https://patorjk.com/software/taag/</a:t>
            </a:r>
            <a:endParaRPr b="1" sz="2200">
              <a:solidFill>
                <a:srgbClr val="0D090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311700" y="2325450"/>
            <a:ext cx="6764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0D090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www.quora.com</a:t>
            </a:r>
            <a:endParaRPr b="1" sz="2000">
              <a:solidFill>
                <a:srgbClr val="0D090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311700" y="2978700"/>
            <a:ext cx="6764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0D090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www.reddit.com</a:t>
            </a:r>
            <a:endParaRPr b="1" sz="2000">
              <a:solidFill>
                <a:srgbClr val="0D090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311700" y="3631950"/>
            <a:ext cx="6764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0D090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https://</a:t>
            </a:r>
            <a:r>
              <a:rPr b="1" lang="en-GB" sz="2000">
                <a:solidFill>
                  <a:srgbClr val="0D090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stackoverflow.com</a:t>
            </a:r>
            <a:endParaRPr b="1" sz="2000">
              <a:solidFill>
                <a:srgbClr val="0D090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689200" y="1252200"/>
            <a:ext cx="6764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u="sng">
                <a:latin typeface="Source Code Pro"/>
                <a:ea typeface="Source Code Pro"/>
                <a:cs typeface="Source Code Pro"/>
                <a:sym typeface="Source Code Pro"/>
              </a:rPr>
              <a:t>For ASCII Art conversion</a:t>
            </a:r>
            <a:endParaRPr sz="1900" u="sng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601250" y="2177175"/>
            <a:ext cx="676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70466" cy="4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4">
            <a:alphaModFix/>
          </a:blip>
          <a:srcRect b="13860" l="25788" r="0" t="16834"/>
          <a:stretch/>
        </p:blipFill>
        <p:spPr>
          <a:xfrm>
            <a:off x="6134775" y="0"/>
            <a:ext cx="3009226" cy="576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598D"/>
            </a:gs>
            <a:gs pos="28000">
              <a:srgbClr val="CE396D"/>
            </a:gs>
            <a:gs pos="42000">
              <a:srgbClr val="C63165"/>
            </a:gs>
            <a:gs pos="75000">
              <a:srgbClr val="BE295D"/>
            </a:gs>
            <a:gs pos="100000">
              <a:srgbClr val="AD194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1025" y="707088"/>
            <a:ext cx="6761950" cy="3729325"/>
          </a:xfrm>
          <a:prstGeom prst="rect">
            <a:avLst/>
          </a:prstGeom>
          <a:noFill/>
          <a:ln cap="flat" cmpd="sng" w="38100">
            <a:solidFill>
              <a:srgbClr val="E91D6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6" name="Google Shape;156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675323" cy="70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 rotWithShape="1">
          <a:blip r:embed="rId5">
            <a:alphaModFix/>
          </a:blip>
          <a:srcRect b="13860" l="25788" r="0" t="16834"/>
          <a:stretch/>
        </p:blipFill>
        <p:spPr>
          <a:xfrm>
            <a:off x="6498773" y="0"/>
            <a:ext cx="2645225" cy="5066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598D"/>
            </a:gs>
            <a:gs pos="28000">
              <a:srgbClr val="CE396D"/>
            </a:gs>
            <a:gs pos="42000">
              <a:srgbClr val="C63165"/>
            </a:gs>
            <a:gs pos="75000">
              <a:srgbClr val="BE295D"/>
            </a:gs>
            <a:gs pos="100000">
              <a:srgbClr val="AD194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0" y="1585350"/>
            <a:ext cx="9144000" cy="1972800"/>
          </a:xfrm>
          <a:prstGeom prst="rect">
            <a:avLst/>
          </a:prstGeom>
          <a:gradFill>
            <a:gsLst>
              <a:gs pos="0">
                <a:srgbClr val="EF598D"/>
              </a:gs>
              <a:gs pos="100000">
                <a:srgbClr val="AD194C"/>
              </a:gs>
            </a:gsLst>
            <a:path path="circle">
              <a:fillToRect b="50%" l="50%" r="50%" t="50%"/>
            </a:path>
            <a:tileRect/>
          </a:gradFill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Prepared by : </a:t>
            </a:r>
            <a:r>
              <a:rPr lang="en-GB">
                <a:solidFill>
                  <a:srgbClr val="000000"/>
                </a:solidFill>
              </a:rPr>
              <a:t>Jenil Bathvar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Roll No. : 321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Enroll No. :23002171310064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Branch : CST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983" y="46987"/>
            <a:ext cx="741512" cy="77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 rotWithShape="1">
          <a:blip r:embed="rId4">
            <a:alphaModFix/>
          </a:blip>
          <a:srcRect b="13860" l="25788" r="0" t="16834"/>
          <a:stretch/>
        </p:blipFill>
        <p:spPr>
          <a:xfrm>
            <a:off x="5933148" y="46975"/>
            <a:ext cx="3152518" cy="60384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3374250" y="415700"/>
            <a:ext cx="23955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latin typeface="EB Garamond ExtraBold"/>
                <a:ea typeface="EB Garamond ExtraBold"/>
                <a:cs typeface="EB Garamond ExtraBold"/>
                <a:sym typeface="EB Garamond ExtraBold"/>
              </a:rPr>
              <a:t>JAVA  I</a:t>
            </a:r>
            <a:endParaRPr sz="5000"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DDDDD"/>
            </a:gs>
            <a:gs pos="100000">
              <a:srgbClr val="91919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Commanding The Canvas: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411175" y="3398250"/>
            <a:ext cx="8282400" cy="1108200"/>
          </a:xfrm>
          <a:prstGeom prst="rect">
            <a:avLst/>
          </a:prstGeom>
          <a:solidFill>
            <a:schemeClr val="lt1"/>
          </a:solidFill>
          <a:effectLst>
            <a:outerShdw blurRad="1428750" rotWithShape="0" algn="bl" dir="5400000" dist="228600">
              <a:schemeClr val="dk1">
                <a:alpha val="50000"/>
              </a:schemeClr>
            </a:outerShdw>
            <a:reflection blurRad="0" dir="5400000" dist="28575" endA="0" endPos="61000" fadeDir="5400012" kx="0" rotWithShape="0" algn="bl" stA="15000" stPos="0" sy="-100000" ky="0"/>
          </a:effectLst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000000"/>
                </a:solidFill>
              </a:rPr>
              <a:t>An ASCII Odyssey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495550" y="403975"/>
            <a:ext cx="4204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" y="12"/>
            <a:ext cx="741512" cy="77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4">
            <a:alphaModFix/>
          </a:blip>
          <a:srcRect b="13860" l="25788" r="0" t="16834"/>
          <a:stretch/>
        </p:blipFill>
        <p:spPr>
          <a:xfrm>
            <a:off x="5991473" y="0"/>
            <a:ext cx="3152518" cy="603849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598D"/>
            </a:gs>
            <a:gs pos="28000">
              <a:srgbClr val="CE396D"/>
            </a:gs>
            <a:gs pos="42000">
              <a:srgbClr val="C63165"/>
            </a:gs>
            <a:gs pos="75000">
              <a:srgbClr val="BE295D"/>
            </a:gs>
            <a:gs pos="100000">
              <a:srgbClr val="AD194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ASCII</a:t>
            </a:r>
            <a:endParaRPr sz="100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7" name="Google Shape;87;p16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400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American Standard Code for Information Interchange</a:t>
            </a:r>
            <a:endParaRPr b="1" i="1" sz="240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88" name="Google Shape;88;p16"/>
          <p:cNvSpPr txBox="1"/>
          <p:nvPr>
            <p:ph idx="2" type="body"/>
          </p:nvPr>
        </p:nvSpPr>
        <p:spPr>
          <a:xfrm>
            <a:off x="4939500" y="333500"/>
            <a:ext cx="3837000" cy="4051500"/>
          </a:xfrm>
          <a:prstGeom prst="rect">
            <a:avLst/>
          </a:prstGeom>
          <a:gradFill>
            <a:gsLst>
              <a:gs pos="0">
                <a:srgbClr val="EF598D"/>
              </a:gs>
              <a:gs pos="28000">
                <a:srgbClr val="CE396D"/>
              </a:gs>
              <a:gs pos="42000">
                <a:srgbClr val="C63165"/>
              </a:gs>
              <a:gs pos="75000">
                <a:srgbClr val="BE295D"/>
              </a:gs>
              <a:gs pos="100000">
                <a:srgbClr val="AD194C"/>
              </a:gs>
            </a:gsLst>
            <a:path path="circle">
              <a:fillToRect b="50%" l="50%" r="50%" t="50%"/>
            </a:path>
            <a:tileRect/>
          </a:gra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202124"/>
                </a:solidFill>
                <a:latin typeface="Merriweather"/>
                <a:ea typeface="Merriweather"/>
                <a:cs typeface="Merriweather"/>
                <a:sym typeface="Merriweather"/>
              </a:rPr>
              <a:t>A standard data-encoding format for electronic communication between computers.</a:t>
            </a:r>
            <a:endParaRPr sz="1900">
              <a:solidFill>
                <a:srgbClr val="20212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D090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D090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solidFill>
                <a:srgbClr val="0D090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4939500" y="2372500"/>
            <a:ext cx="37059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100">
                <a:solidFill>
                  <a:srgbClr val="0D0909"/>
                </a:solidFill>
              </a:rPr>
              <a:t>ASCII</a:t>
            </a:r>
            <a:r>
              <a:rPr lang="en-GB" sz="1600">
                <a:solidFill>
                  <a:srgbClr val="0D0909"/>
                </a:solidFill>
              </a:rPr>
              <a:t> </a:t>
            </a:r>
            <a:r>
              <a:rPr lang="en-GB" sz="1700">
                <a:solidFill>
                  <a:srgbClr val="0D0909"/>
                </a:solidFill>
              </a:rPr>
              <a:t>assigns standard numeric values to letters, numerals, punctuation marks, and other characters used in computers.</a:t>
            </a:r>
            <a:endParaRPr sz="1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" y="12"/>
            <a:ext cx="741512" cy="77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598D"/>
            </a:gs>
            <a:gs pos="28000">
              <a:srgbClr val="CE396D"/>
            </a:gs>
            <a:gs pos="42000">
              <a:srgbClr val="C63165"/>
            </a:gs>
            <a:gs pos="75000">
              <a:srgbClr val="BE295D"/>
            </a:gs>
            <a:gs pos="100000">
              <a:srgbClr val="AD194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ANSI color codes</a:t>
            </a:r>
            <a:endParaRPr sz="500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46500" y="1330563"/>
            <a:ext cx="8451000" cy="17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ANSI color codes are a set of escape sequences used to control text color and formatting in terminal applications. These codes are typically represented as escape sequences beginning with </a:t>
            </a:r>
            <a:r>
              <a:rPr lang="en-GB" sz="145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\u001B[</a:t>
            </a:r>
            <a:r>
              <a:rPr lang="en-GB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followed by parameters for color, style, or other formatting options.</a:t>
            </a:r>
            <a:endParaRPr sz="17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9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basic ANSI color code </a:t>
            </a:r>
            <a:r>
              <a:rPr lang="en-GB" sz="134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\u001B[0m</a:t>
            </a:r>
            <a:r>
              <a:rPr lang="en-GB" sz="159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is used to reset all formatting to default, essentially turning off any applied colors or styles.</a:t>
            </a:r>
            <a:endParaRPr sz="209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7"/>
          <p:cNvSpPr txBox="1"/>
          <p:nvPr>
            <p:ph idx="2" type="body"/>
          </p:nvPr>
        </p:nvSpPr>
        <p:spPr>
          <a:xfrm>
            <a:off x="346500" y="3085575"/>
            <a:ext cx="8451000" cy="17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convert ANSI color codes into a 255 color code format, the RGB values associated with the desired color are mapped to a 6x6x6 color cube, resulting in a total of 216 colors. The remaining 39 colors are grayscale values ranging from black to white. Each of these colors is assigned a unique index from 0 to 255. So, when converting an ANSI color code, the RGB values it represents are translated into the corresponding index in the 255 color code format. This allows for a wider range of colors to be represented in terminal applications compared to the basic ANSI color set.</a:t>
            </a:r>
            <a:endParaRPr sz="1500">
              <a:solidFill>
                <a:srgbClr val="000000"/>
              </a:solidFill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449600" y="1459625"/>
            <a:ext cx="127800" cy="134400"/>
          </a:xfrm>
          <a:prstGeom prst="ellipse">
            <a:avLst/>
          </a:prstGeom>
          <a:gradFill>
            <a:gsLst>
              <a:gs pos="0">
                <a:srgbClr val="4D4D4D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0D090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highlight>
                <a:srgbClr val="000000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449600" y="2609175"/>
            <a:ext cx="127800" cy="134400"/>
          </a:xfrm>
          <a:prstGeom prst="ellipse">
            <a:avLst/>
          </a:prstGeom>
          <a:gradFill>
            <a:gsLst>
              <a:gs pos="0">
                <a:srgbClr val="4D4D4D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0D090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highlight>
                <a:srgbClr val="000000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449600" y="3193175"/>
            <a:ext cx="127800" cy="134400"/>
          </a:xfrm>
          <a:prstGeom prst="ellipse">
            <a:avLst/>
          </a:prstGeom>
          <a:gradFill>
            <a:gsLst>
              <a:gs pos="0">
                <a:srgbClr val="4D4D4D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0D090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highlight>
                <a:srgbClr val="000000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13860" l="25788" r="0" t="16834"/>
          <a:stretch/>
        </p:blipFill>
        <p:spPr>
          <a:xfrm>
            <a:off x="6230950" y="0"/>
            <a:ext cx="2913050" cy="4828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598D"/>
            </a:gs>
            <a:gs pos="28000">
              <a:srgbClr val="CE396D"/>
            </a:gs>
            <a:gs pos="42000">
              <a:srgbClr val="C63165"/>
            </a:gs>
            <a:gs pos="75000">
              <a:srgbClr val="BE295D"/>
            </a:gs>
            <a:gs pos="100000">
              <a:srgbClr val="AD194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265500" y="1078750"/>
            <a:ext cx="4045200" cy="13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5100">
                <a:solidFill>
                  <a:srgbClr val="000000"/>
                </a:solidFill>
                <a:latin typeface="Merriweather Black"/>
                <a:ea typeface="Merriweather Black"/>
                <a:cs typeface="Merriweather Black"/>
                <a:sym typeface="Merriweather Black"/>
              </a:rPr>
              <a:t>Inheritance</a:t>
            </a:r>
            <a:endParaRPr sz="5100">
              <a:solidFill>
                <a:srgbClr val="000000"/>
              </a:solidFill>
              <a:latin typeface="Merriweather Black"/>
              <a:ea typeface="Merriweather Black"/>
              <a:cs typeface="Merriweather Black"/>
              <a:sym typeface="Merriweather Black"/>
            </a:endParaRPr>
          </a:p>
        </p:txBody>
      </p:sp>
      <p:sp>
        <p:nvSpPr>
          <p:cNvPr id="107" name="Google Shape;107;p18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rgbClr val="00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in OOP</a:t>
            </a:r>
            <a:endParaRPr sz="4400">
              <a:solidFill>
                <a:srgbClr val="00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108" name="Google Shape;108;p18"/>
          <p:cNvSpPr txBox="1"/>
          <p:nvPr>
            <p:ph idx="2" type="body"/>
          </p:nvPr>
        </p:nvSpPr>
        <p:spPr>
          <a:xfrm>
            <a:off x="4910975" y="345250"/>
            <a:ext cx="3865500" cy="4086900"/>
          </a:xfrm>
          <a:prstGeom prst="rect">
            <a:avLst/>
          </a:prstGeom>
          <a:gradFill>
            <a:gsLst>
              <a:gs pos="0">
                <a:srgbClr val="EF598D"/>
              </a:gs>
              <a:gs pos="28000">
                <a:srgbClr val="CE396D"/>
              </a:gs>
              <a:gs pos="42000">
                <a:srgbClr val="C63165"/>
              </a:gs>
              <a:gs pos="75000">
                <a:srgbClr val="BE295D"/>
              </a:gs>
              <a:gs pos="100000">
                <a:srgbClr val="AD194C"/>
              </a:gs>
            </a:gsLst>
            <a:path path="circle">
              <a:fillToRect b="50%" l="50%" r="50%" t="50%"/>
            </a:path>
            <a:tileRect/>
          </a:gra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0D0909"/>
                </a:solidFill>
                <a:latin typeface="Arial"/>
                <a:ea typeface="Arial"/>
                <a:cs typeface="Arial"/>
                <a:sym typeface="Arial"/>
              </a:rPr>
              <a:t>A mechanism that allows a class to inherit properties and behaviors from another class.</a:t>
            </a:r>
            <a:endParaRPr sz="2200">
              <a:solidFill>
                <a:srgbClr val="0D090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D090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D090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D090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solidFill>
                <a:srgbClr val="0D090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5030525" y="2188950"/>
            <a:ext cx="3626400" cy="19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100">
                <a:solidFill>
                  <a:srgbClr val="0D0909"/>
                </a:solidFill>
              </a:rPr>
              <a:t>It is a fundamental concept in OOP that promotes code reuse and establishes relationships between classes.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10" name="Google Shape;11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" y="12"/>
            <a:ext cx="741512" cy="77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598D"/>
            </a:gs>
            <a:gs pos="28000">
              <a:srgbClr val="CE396D"/>
            </a:gs>
            <a:gs pos="42000">
              <a:srgbClr val="C63165"/>
            </a:gs>
            <a:gs pos="75000">
              <a:srgbClr val="BE295D"/>
            </a:gs>
            <a:gs pos="100000">
              <a:srgbClr val="AD194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n-GB" sz="305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GB" sz="285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keyword</a:t>
            </a:r>
            <a:endParaRPr sz="4100">
              <a:solidFill>
                <a:srgbClr val="000000"/>
              </a:solidFill>
            </a:endParaRPr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5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95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GB" sz="2350">
                <a:solidFill>
                  <a:srgbClr val="000000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The </a:t>
            </a:r>
            <a:r>
              <a:rPr lang="en-GB" sz="2400">
                <a:solidFill>
                  <a:srgbClr val="000000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this</a:t>
            </a:r>
            <a:r>
              <a:rPr lang="en-GB" sz="2350">
                <a:solidFill>
                  <a:srgbClr val="000000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 </a:t>
            </a:r>
            <a:r>
              <a:rPr lang="en-GB" sz="2350">
                <a:solidFill>
                  <a:srgbClr val="000000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keyword refers to the current object in a method or constructor.</a:t>
            </a:r>
            <a:endParaRPr sz="2400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385200" y="2424625"/>
            <a:ext cx="65100" cy="66900"/>
          </a:xfrm>
          <a:prstGeom prst="ellipse">
            <a:avLst/>
          </a:prstGeom>
          <a:gradFill>
            <a:gsLst>
              <a:gs pos="0">
                <a:srgbClr val="4D4D4D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highlight>
                <a:srgbClr val="000000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3337400" y="1002875"/>
            <a:ext cx="5495700" cy="2950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50">
                <a:latin typeface="Verdana"/>
                <a:ea typeface="Verdana"/>
                <a:cs typeface="Verdana"/>
                <a:sym typeface="Verdana"/>
              </a:rPr>
              <a:t>The most common use of the </a:t>
            </a:r>
            <a:r>
              <a:rPr lang="en-GB" sz="2500"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n-GB" sz="2450">
                <a:latin typeface="Verdana"/>
                <a:ea typeface="Verdana"/>
                <a:cs typeface="Verdana"/>
                <a:sym typeface="Verdana"/>
              </a:rPr>
              <a:t> keyword is to eliminate the confusion between class attributes and parameters with the same name.</a:t>
            </a:r>
            <a:endParaRPr sz="3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9" name="Google Shape;119;p19"/>
          <p:cNvSpPr/>
          <p:nvPr/>
        </p:nvSpPr>
        <p:spPr>
          <a:xfrm>
            <a:off x="3609700" y="1216550"/>
            <a:ext cx="127800" cy="134400"/>
          </a:xfrm>
          <a:prstGeom prst="ellipse">
            <a:avLst/>
          </a:prstGeom>
          <a:gradFill>
            <a:gsLst>
              <a:gs pos="0">
                <a:srgbClr val="4D4D4D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0D090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highlight>
                <a:srgbClr val="000000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20" name="Google Shape;12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27174" cy="55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4">
            <a:alphaModFix/>
          </a:blip>
          <a:srcRect b="13860" l="25788" r="0" t="16834"/>
          <a:stretch/>
        </p:blipFill>
        <p:spPr>
          <a:xfrm>
            <a:off x="6262299" y="0"/>
            <a:ext cx="2881701" cy="5519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598D"/>
            </a:gs>
            <a:gs pos="28000">
              <a:srgbClr val="CE396D"/>
            </a:gs>
            <a:gs pos="42000">
              <a:srgbClr val="C63165"/>
            </a:gs>
            <a:gs pos="75000">
              <a:srgbClr val="BE295D"/>
            </a:gs>
            <a:gs pos="100000">
              <a:srgbClr val="AD194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 rot="-199">
            <a:off x="78175" y="75150"/>
            <a:ext cx="5173200" cy="130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>
                <a:solidFill>
                  <a:srgbClr val="000000"/>
                </a:solidFill>
                <a:latin typeface="Lobster"/>
                <a:ea typeface="Lobster"/>
                <a:cs typeface="Lobster"/>
                <a:sym typeface="Lobster"/>
              </a:rPr>
              <a:t>CREATIVITY</a:t>
            </a:r>
            <a:endParaRPr sz="7200">
              <a:solidFill>
                <a:srgbClr val="000000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307675" y="3551575"/>
            <a:ext cx="6764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EB Garamond"/>
                <a:ea typeface="EB Garamond"/>
                <a:cs typeface="EB Garamond"/>
                <a:sym typeface="EB Garamond"/>
              </a:rPr>
              <a:t>THIS TYPES OF INTERESTING PROJECTS MAKES LEARNING ANY NEW PROGRAMING LANGUAGE MUCH EASIER AND MEMORABLE</a:t>
            </a:r>
            <a:endParaRPr sz="2200"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28" name="Google Shape;1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34050" y="1114500"/>
            <a:ext cx="3899100" cy="243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675" y="1778675"/>
            <a:ext cx="4356701" cy="158615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lgDashDot"/>
            <a:round/>
            <a:headEnd len="sm" w="sm" type="none"/>
            <a:tailEnd len="sm" w="sm" type="none"/>
          </a:ln>
        </p:spPr>
      </p:pic>
      <p:pic>
        <p:nvPicPr>
          <p:cNvPr id="130" name="Google Shape;130;p20"/>
          <p:cNvPicPr preferRelativeResize="0"/>
          <p:nvPr/>
        </p:nvPicPr>
        <p:blipFill rotWithShape="1">
          <a:blip r:embed="rId5">
            <a:alphaModFix/>
          </a:blip>
          <a:srcRect b="13860" l="25788" r="0" t="16834"/>
          <a:stretch/>
        </p:blipFill>
        <p:spPr>
          <a:xfrm>
            <a:off x="6195524" y="0"/>
            <a:ext cx="2948475" cy="5647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3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598D"/>
            </a:gs>
            <a:gs pos="28000">
              <a:srgbClr val="CE396D"/>
            </a:gs>
            <a:gs pos="42000">
              <a:srgbClr val="C63165"/>
            </a:gs>
            <a:gs pos="75000">
              <a:srgbClr val="BE295D"/>
            </a:gs>
            <a:gs pos="100000">
              <a:srgbClr val="AD194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/>
        </p:nvSpPr>
        <p:spPr>
          <a:xfrm>
            <a:off x="3984900" y="75150"/>
            <a:ext cx="1174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900">
                <a:solidFill>
                  <a:srgbClr val="0D090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FLOW</a:t>
            </a:r>
            <a:endParaRPr b="1" sz="2900">
              <a:solidFill>
                <a:srgbClr val="0D090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36" name="Google Shape;13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50" y="75150"/>
            <a:ext cx="538342" cy="56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500" y="638825"/>
            <a:ext cx="7849926" cy="435227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lgDashDot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